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906000" type="A4"/>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44CC0F-4C10-6BDB-EBA7-273399C5A052}" name="Hande" initials="H" userId="a057c7ae80a5a44d"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sra Akbaş" initials="EA" lastIdx="3" clrIdx="0">
    <p:extLst>
      <p:ext uri="{19B8F6BF-5375-455C-9EA6-DF929625EA0E}">
        <p15:presenceInfo xmlns:p15="http://schemas.microsoft.com/office/powerpoint/2012/main" userId="S-1-5-21-1417001333-1645522239-682003330-202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941E"/>
    <a:srgbClr val="BA7620"/>
    <a:srgbClr val="527D87"/>
    <a:srgbClr val="8497B0"/>
    <a:srgbClr val="5A608A"/>
    <a:srgbClr val="756496"/>
    <a:srgbClr val="7D87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097" autoAdjust="0"/>
  </p:normalViewPr>
  <p:slideViewPr>
    <p:cSldViewPr snapToGrid="0">
      <p:cViewPr>
        <p:scale>
          <a:sx n="110" d="100"/>
          <a:sy n="110" d="100"/>
        </p:scale>
        <p:origin x="16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tr-TR"/>
              <a:t>Asıl başlık stili için tıklatın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909A8C9-950F-410F-A03F-7DB41014CAB3}"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2154810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909A8C9-950F-410F-A03F-7DB41014CAB3}"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53862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909A8C9-950F-410F-A03F-7DB41014CAB3}"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1866577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909A8C9-950F-410F-A03F-7DB41014CAB3}"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187889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tr-TR"/>
              <a:t>Asıl başlık stili için tıklatın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909A8C9-950F-410F-A03F-7DB41014CAB3}" type="datetimeFigureOut">
              <a:rPr lang="en-GB" smtClean="0"/>
              <a:t>03/05/2023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319121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909A8C9-950F-410F-A03F-7DB41014CAB3}"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294314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4" name="Content Placeholder 3"/>
          <p:cNvSpPr>
            <a:spLocks noGrp="1"/>
          </p:cNvSpPr>
          <p:nvPr>
            <p:ph sz="half" idx="2"/>
          </p:nvPr>
        </p:nvSpPr>
        <p:spPr>
          <a:xfrm>
            <a:off x="472381" y="3618442"/>
            <a:ext cx="2901255"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6" name="Content Placeholder 5"/>
          <p:cNvSpPr>
            <a:spLocks noGrp="1"/>
          </p:cNvSpPr>
          <p:nvPr>
            <p:ph sz="quarter" idx="4"/>
          </p:nvPr>
        </p:nvSpPr>
        <p:spPr>
          <a:xfrm>
            <a:off x="3471863" y="3618442"/>
            <a:ext cx="2915543"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909A8C9-950F-410F-A03F-7DB41014CAB3}" type="datetimeFigureOut">
              <a:rPr lang="en-GB" smtClean="0"/>
              <a:t>03/05/2023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2769259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909A8C9-950F-410F-A03F-7DB41014CAB3}" type="datetimeFigureOut">
              <a:rPr lang="en-GB" smtClean="0"/>
              <a:t>03/05/2023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2877601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9A8C9-950F-410F-A03F-7DB41014CAB3}" type="datetimeFigureOut">
              <a:rPr lang="en-GB" smtClean="0"/>
              <a:t>03/05/2023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3693056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909A8C9-950F-410F-A03F-7DB41014CAB3}"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722319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simgeyi tıklatın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909A8C9-950F-410F-A03F-7DB41014CAB3}" type="datetimeFigureOut">
              <a:rPr lang="en-GB" smtClean="0"/>
              <a:t>03/05/2023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6EEF62-9D3A-4BFA-9CCA-B556BF96E164}" type="slidenum">
              <a:rPr lang="en-GB" smtClean="0"/>
              <a:t>‹#›</a:t>
            </a:fld>
            <a:endParaRPr lang="en-GB"/>
          </a:p>
        </p:txBody>
      </p:sp>
    </p:spTree>
    <p:extLst>
      <p:ext uri="{BB962C8B-B14F-4D97-AF65-F5344CB8AC3E}">
        <p14:creationId xmlns:p14="http://schemas.microsoft.com/office/powerpoint/2010/main" val="3229871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909A8C9-950F-410F-A03F-7DB41014CAB3}" type="datetimeFigureOut">
              <a:rPr lang="en-GB" smtClean="0"/>
              <a:t>03/05/2023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B6EEF62-9D3A-4BFA-9CCA-B556BF96E164}" type="slidenum">
              <a:rPr lang="en-GB" smtClean="0"/>
              <a:t>‹#›</a:t>
            </a:fld>
            <a:endParaRPr lang="en-GB"/>
          </a:p>
        </p:txBody>
      </p:sp>
    </p:spTree>
    <p:extLst>
      <p:ext uri="{BB962C8B-B14F-4D97-AF65-F5344CB8AC3E}">
        <p14:creationId xmlns:p14="http://schemas.microsoft.com/office/powerpoint/2010/main" val="1674571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12 Resim">
            <a:extLst>
              <a:ext uri="{FF2B5EF4-FFF2-40B4-BE49-F238E27FC236}">
                <a16:creationId xmlns:a16="http://schemas.microsoft.com/office/drawing/2014/main" id="{383162F1-7E23-8A61-BE3E-85B024D7B4B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bwMode="auto">
          <a:xfrm>
            <a:off x="1589314" y="735740"/>
            <a:ext cx="5054557" cy="2187074"/>
          </a:xfrm>
          <a:prstGeom prst="rect">
            <a:avLst/>
          </a:prstGeom>
          <a:noFill/>
          <a:ln>
            <a:noFill/>
          </a:ln>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92" y="-72288"/>
            <a:ext cx="6878947" cy="3782315"/>
          </a:xfrm>
          <a:prstGeom prst="rect">
            <a:avLst/>
          </a:prstGeom>
        </p:spPr>
      </p:pic>
      <p:sp>
        <p:nvSpPr>
          <p:cNvPr id="10" name="Dikdörtgen 9"/>
          <p:cNvSpPr/>
          <p:nvPr/>
        </p:nvSpPr>
        <p:spPr>
          <a:xfrm>
            <a:off x="5138361" y="3841292"/>
            <a:ext cx="1719639" cy="5676852"/>
          </a:xfrm>
          <a:prstGeom prst="rect">
            <a:avLst/>
          </a:prstGeom>
          <a:solidFill>
            <a:srgbClr val="527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900" dirty="0">
              <a:solidFill>
                <a:schemeClr val="tx1"/>
              </a:solidFill>
            </a:endParaRPr>
          </a:p>
        </p:txBody>
      </p:sp>
      <p:sp>
        <p:nvSpPr>
          <p:cNvPr id="7" name="Metin kutusu 6"/>
          <p:cNvSpPr txBox="1"/>
          <p:nvPr/>
        </p:nvSpPr>
        <p:spPr>
          <a:xfrm>
            <a:off x="6218458" y="3373888"/>
            <a:ext cx="678181" cy="369332"/>
          </a:xfrm>
          <a:prstGeom prst="rect">
            <a:avLst/>
          </a:prstGeom>
          <a:noFill/>
        </p:spPr>
        <p:txBody>
          <a:bodyPr wrap="square" rtlCol="0">
            <a:spAutoFit/>
          </a:bodyPr>
          <a:lstStyle/>
          <a:p>
            <a:pPr algn="ctr"/>
            <a:r>
              <a:rPr lang="tr-TR" sz="900" b="1" dirty="0"/>
              <a:t>Şubat 2023</a:t>
            </a:r>
            <a:endParaRPr lang="en-GB" sz="900" b="1" dirty="0"/>
          </a:p>
        </p:txBody>
      </p:sp>
      <p:pic>
        <p:nvPicPr>
          <p:cNvPr id="8" name="Resi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553752"/>
            <a:ext cx="6858000" cy="309716"/>
          </a:xfrm>
          <a:prstGeom prst="rect">
            <a:avLst/>
          </a:prstGeom>
        </p:spPr>
      </p:pic>
      <p:pic>
        <p:nvPicPr>
          <p:cNvPr id="9" name="Resim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63059" y="4103646"/>
            <a:ext cx="1639688" cy="1060616"/>
          </a:xfrm>
          <a:prstGeom prst="rect">
            <a:avLst/>
          </a:prstGeom>
        </p:spPr>
      </p:pic>
      <p:sp>
        <p:nvSpPr>
          <p:cNvPr id="19" name="Metin kutusu 18"/>
          <p:cNvSpPr txBox="1"/>
          <p:nvPr/>
        </p:nvSpPr>
        <p:spPr>
          <a:xfrm>
            <a:off x="96939" y="3430827"/>
            <a:ext cx="4825162" cy="261610"/>
          </a:xfrm>
          <a:prstGeom prst="rect">
            <a:avLst/>
          </a:prstGeom>
          <a:noFill/>
        </p:spPr>
        <p:txBody>
          <a:bodyPr wrap="square" rtlCol="0">
            <a:spAutoFit/>
          </a:bodyPr>
          <a:lstStyle/>
          <a:p>
            <a:r>
              <a:rPr lang="tr-TR" sz="1100" b="1" i="1" dirty="0">
                <a:solidFill>
                  <a:schemeClr val="bg1">
                    <a:lumMod val="95000"/>
                  </a:schemeClr>
                </a:solidFill>
              </a:rPr>
              <a:t>Yeraltı Madencilik Faaliyetlerinde Arama Kurtarma</a:t>
            </a:r>
            <a:endParaRPr lang="en-GB" sz="1100" b="1" i="1" dirty="0">
              <a:solidFill>
                <a:schemeClr val="bg1">
                  <a:lumMod val="95000"/>
                </a:schemeClr>
              </a:solidFill>
            </a:endParaRPr>
          </a:p>
        </p:txBody>
      </p:sp>
      <p:sp>
        <p:nvSpPr>
          <p:cNvPr id="13" name="Metin kutusu 12">
            <a:extLst>
              <a:ext uri="{FF2B5EF4-FFF2-40B4-BE49-F238E27FC236}">
                <a16:creationId xmlns:a16="http://schemas.microsoft.com/office/drawing/2014/main" id="{EB5ADEC2-FC32-2A27-11C5-93385AA42E8A}"/>
              </a:ext>
            </a:extLst>
          </p:cNvPr>
          <p:cNvSpPr txBox="1"/>
          <p:nvPr/>
        </p:nvSpPr>
        <p:spPr>
          <a:xfrm>
            <a:off x="96939" y="3736412"/>
            <a:ext cx="4774781" cy="4539704"/>
          </a:xfrm>
          <a:prstGeom prst="rect">
            <a:avLst/>
          </a:prstGeom>
          <a:noFill/>
        </p:spPr>
        <p:txBody>
          <a:bodyPr wrap="square" rtlCol="0">
            <a:spAutoFit/>
          </a:bodyPr>
          <a:lstStyle/>
          <a:p>
            <a:pPr algn="just"/>
            <a:r>
              <a:rPr lang="tr-TR" sz="1000" dirty="0"/>
              <a:t>    </a:t>
            </a:r>
            <a:r>
              <a:rPr lang="tr-TR" sz="900" dirty="0"/>
              <a:t>18.06.2013 tarih ve 28681 sayılı </a:t>
            </a:r>
            <a:r>
              <a:rPr lang="tr-TR" sz="900" dirty="0" smtClean="0"/>
              <a:t>Resmi </a:t>
            </a:r>
            <a:r>
              <a:rPr lang="tr-TR" sz="900" dirty="0" err="1" smtClean="0"/>
              <a:t>G</a:t>
            </a:r>
            <a:r>
              <a:rPr lang="tr-TR" sz="900" dirty="0" err="1" smtClean="0"/>
              <a:t>azete’de</a:t>
            </a:r>
            <a:r>
              <a:rPr lang="tr-TR" sz="900" dirty="0" smtClean="0"/>
              <a:t> yayımlanarak yürürlüğe giren </a:t>
            </a:r>
            <a:r>
              <a:rPr lang="tr-TR" sz="900" dirty="0"/>
              <a:t>İ</a:t>
            </a:r>
            <a:r>
              <a:rPr lang="tr-TR" sz="900" dirty="0" smtClean="0"/>
              <a:t>şyerlerinde </a:t>
            </a:r>
            <a:r>
              <a:rPr lang="tr-TR" sz="900" dirty="0"/>
              <a:t>Acil Durumlar Hakkında Yönetmeliğe göre işyerinin tamamında veya bir kısmında meydana gelebilecek yangın, patlama, tehlikeli kimyasal maddelerden kaynaklanan yayılım, doğal afet gibi acil müdahale, mücadele, ilkyardım veya tahliye gerektiren olaylar olarak tanımlanan acil durumlarda etkin müdahale ve arama kurtarma faaliyetleri önem arz etmektedir.</a:t>
            </a:r>
          </a:p>
          <a:p>
            <a:pPr algn="just"/>
            <a:r>
              <a:rPr lang="tr-TR" sz="900" dirty="0"/>
              <a:t>    </a:t>
            </a:r>
          </a:p>
          <a:p>
            <a:pPr algn="just"/>
            <a:r>
              <a:rPr lang="tr-TR" sz="900" dirty="0"/>
              <a:t>     Yeraltı madenciliği faaliyetleri yürütülürken karşılaşılabilecek muhtemel arama kurtarma gerektiren olaylar şu şekilde sıralanabilir;</a:t>
            </a:r>
          </a:p>
          <a:p>
            <a:pPr algn="just"/>
            <a:endParaRPr lang="tr-TR" sz="900" dirty="0"/>
          </a:p>
          <a:p>
            <a:pPr marL="628650" lvl="1" indent="-171450">
              <a:buFont typeface="Wingdings" panose="05000000000000000000" pitchFamily="2" charset="2"/>
              <a:buChar char="Ø"/>
            </a:pPr>
            <a:r>
              <a:rPr lang="tr-TR" sz="900" dirty="0"/>
              <a:t>Yangın,</a:t>
            </a:r>
          </a:p>
          <a:p>
            <a:pPr marL="628650" lvl="1" indent="-171450">
              <a:buFont typeface="Wingdings" panose="05000000000000000000" pitchFamily="2" charset="2"/>
              <a:buChar char="Ø"/>
            </a:pPr>
            <a:r>
              <a:rPr lang="tr-TR" sz="900" dirty="0"/>
              <a:t>Patlama,</a:t>
            </a:r>
          </a:p>
          <a:p>
            <a:pPr marL="628650" lvl="1" indent="-171450">
              <a:buFont typeface="Wingdings" panose="05000000000000000000" pitchFamily="2" charset="2"/>
              <a:buChar char="Ø"/>
            </a:pPr>
            <a:r>
              <a:rPr lang="tr-TR" sz="900" dirty="0"/>
              <a:t>Göçük,</a:t>
            </a:r>
          </a:p>
          <a:p>
            <a:pPr marL="628650" lvl="1" indent="-171450">
              <a:buFont typeface="Wingdings" panose="05000000000000000000" pitchFamily="2" charset="2"/>
              <a:buChar char="Ø"/>
            </a:pPr>
            <a:r>
              <a:rPr lang="tr-TR" sz="900" dirty="0"/>
              <a:t>Su Baskını,</a:t>
            </a:r>
          </a:p>
          <a:p>
            <a:pPr marL="628650" lvl="1" indent="-171450">
              <a:buFont typeface="Wingdings" panose="05000000000000000000" pitchFamily="2" charset="2"/>
              <a:buChar char="Ø"/>
            </a:pPr>
            <a:r>
              <a:rPr lang="tr-TR" sz="900" dirty="0"/>
              <a:t>Araç Kazaları,</a:t>
            </a:r>
          </a:p>
          <a:p>
            <a:pPr marL="628650" lvl="1" indent="-171450">
              <a:buFont typeface="Wingdings" panose="05000000000000000000" pitchFamily="2" charset="2"/>
              <a:buChar char="Ø"/>
            </a:pPr>
            <a:r>
              <a:rPr lang="tr-TR" sz="900" dirty="0"/>
              <a:t>İlkyardım ve tahliye gerektirecek olay ve kazalar,</a:t>
            </a:r>
          </a:p>
          <a:p>
            <a:pPr marL="628650" lvl="1" indent="-171450">
              <a:buFont typeface="Wingdings" panose="05000000000000000000" pitchFamily="2" charset="2"/>
              <a:buChar char="Ø"/>
            </a:pPr>
            <a:r>
              <a:rPr lang="tr-TR" sz="900" dirty="0"/>
              <a:t>Tehlikeli kimyasal madde yayılımı,</a:t>
            </a:r>
          </a:p>
          <a:p>
            <a:pPr marL="628650" lvl="1" indent="-171450">
              <a:buFont typeface="Wingdings" panose="05000000000000000000" pitchFamily="2" charset="2"/>
              <a:buChar char="Ø"/>
            </a:pPr>
            <a:r>
              <a:rPr lang="tr-TR" sz="900" dirty="0"/>
              <a:t>Doğal afetler,</a:t>
            </a:r>
          </a:p>
          <a:p>
            <a:endParaRPr lang="tr-TR" sz="900" dirty="0"/>
          </a:p>
          <a:p>
            <a:r>
              <a:rPr lang="tr-TR" sz="900" b="1" i="1" dirty="0"/>
              <a:t>Acil Durum Eylem Planı </a:t>
            </a:r>
          </a:p>
          <a:p>
            <a:endParaRPr lang="tr-TR" sz="900" b="1" i="1" dirty="0"/>
          </a:p>
          <a:p>
            <a:r>
              <a:rPr lang="tr-TR" sz="900" b="1" i="1" dirty="0"/>
              <a:t>     </a:t>
            </a:r>
            <a:r>
              <a:rPr lang="tr-TR" sz="900" dirty="0"/>
              <a:t>Arama kurtarma faaliyetlerinin birinci ve en önemli aşaması önceden hazırlanmış bir acil durum eylem planının olmasıdır. Yürütülecek olan bütün arama kurtarma faaliyetleri eylem planında yer aldığı şekilde organize ve koordineli bir şekilde yürütülmelidir.</a:t>
            </a:r>
          </a:p>
          <a:p>
            <a:pPr algn="just"/>
            <a:endParaRPr lang="tr-TR" sz="900" dirty="0"/>
          </a:p>
          <a:p>
            <a:pPr algn="just"/>
            <a:r>
              <a:rPr lang="tr-TR" sz="900" dirty="0"/>
              <a:t>     İşyerlerinde Acil Durum Hakkında Yönetmeliğe göre İşveren; işyerlerinde aşağıda yer alan acil durum ekiplerini oluşturmalıdır. </a:t>
            </a:r>
          </a:p>
          <a:p>
            <a:pPr algn="just"/>
            <a:endParaRPr lang="tr-TR" sz="900" dirty="0"/>
          </a:p>
          <a:p>
            <a:pPr algn="just"/>
            <a:r>
              <a:rPr lang="tr-TR" sz="900" dirty="0"/>
              <a:t> a) Söndürme ekibi.</a:t>
            </a:r>
          </a:p>
          <a:p>
            <a:pPr algn="just"/>
            <a:r>
              <a:rPr lang="tr-TR" sz="900" dirty="0"/>
              <a:t> b) Kurtarma ekibi.</a:t>
            </a:r>
          </a:p>
          <a:p>
            <a:pPr algn="just"/>
            <a:r>
              <a:rPr lang="tr-TR" sz="900" dirty="0"/>
              <a:t> c) Koruma ekibi.</a:t>
            </a:r>
          </a:p>
          <a:p>
            <a:pPr algn="just"/>
            <a:r>
              <a:rPr lang="tr-TR" sz="900" dirty="0"/>
              <a:t> ç) İlk yardım ekibi.</a:t>
            </a:r>
          </a:p>
          <a:p>
            <a:endParaRPr lang="tr-TR" sz="900" dirty="0"/>
          </a:p>
        </p:txBody>
      </p:sp>
      <p:pic>
        <p:nvPicPr>
          <p:cNvPr id="11" name="Resim 10" descr="metin, askeri üniforma, kişi, şahıs, giyim içeren bir resim&#10;&#10;Açıklama otomatik olarak oluşturuldu">
            <a:extLst>
              <a:ext uri="{FF2B5EF4-FFF2-40B4-BE49-F238E27FC236}">
                <a16:creationId xmlns:a16="http://schemas.microsoft.com/office/drawing/2014/main" id="{0C1CD308-5DF5-B488-E838-8728FC0D7D1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86126" y="8188657"/>
            <a:ext cx="1895056" cy="1220865"/>
          </a:xfrm>
          <a:prstGeom prst="rect">
            <a:avLst/>
          </a:prstGeom>
        </p:spPr>
      </p:pic>
      <p:pic>
        <p:nvPicPr>
          <p:cNvPr id="15" name="Resim 14" descr="yer, dış mekan, inşaat, ekipman içeren bir resim&#10;&#10;Açıklama otomatik olarak oluşturuldu">
            <a:extLst>
              <a:ext uri="{FF2B5EF4-FFF2-40B4-BE49-F238E27FC236}">
                <a16:creationId xmlns:a16="http://schemas.microsoft.com/office/drawing/2014/main" id="{23925D49-F907-FF3C-362A-6B08E0FAEE8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63059" y="5164262"/>
            <a:ext cx="1685809" cy="1348653"/>
          </a:xfrm>
          <a:prstGeom prst="rect">
            <a:avLst/>
          </a:prstGeom>
        </p:spPr>
      </p:pic>
      <p:sp>
        <p:nvSpPr>
          <p:cNvPr id="16" name="Metin kutusu 15">
            <a:extLst>
              <a:ext uri="{FF2B5EF4-FFF2-40B4-BE49-F238E27FC236}">
                <a16:creationId xmlns:a16="http://schemas.microsoft.com/office/drawing/2014/main" id="{DA4A1979-2DDC-E44C-F0AE-276407541E78}"/>
              </a:ext>
            </a:extLst>
          </p:cNvPr>
          <p:cNvSpPr txBox="1"/>
          <p:nvPr/>
        </p:nvSpPr>
        <p:spPr>
          <a:xfrm>
            <a:off x="5150571" y="6728722"/>
            <a:ext cx="1639688" cy="1061829"/>
          </a:xfrm>
          <a:prstGeom prst="rect">
            <a:avLst/>
          </a:prstGeom>
          <a:noFill/>
        </p:spPr>
        <p:txBody>
          <a:bodyPr wrap="square" rtlCol="0">
            <a:spAutoFit/>
          </a:bodyPr>
          <a:lstStyle/>
          <a:p>
            <a:pPr algn="just"/>
            <a:r>
              <a:rPr lang="tr-TR" sz="900" dirty="0">
                <a:solidFill>
                  <a:schemeClr val="bg1"/>
                </a:solidFill>
              </a:rPr>
              <a:t>Genellikle metal </a:t>
            </a:r>
            <a:r>
              <a:rPr lang="tr-TR" sz="900" dirty="0" smtClean="0">
                <a:solidFill>
                  <a:schemeClr val="bg1"/>
                </a:solidFill>
              </a:rPr>
              <a:t>madenciliğinde </a:t>
            </a:r>
            <a:r>
              <a:rPr lang="tr-TR" sz="900" dirty="0">
                <a:solidFill>
                  <a:schemeClr val="bg1"/>
                </a:solidFill>
              </a:rPr>
              <a:t>katlar arasında </a:t>
            </a:r>
            <a:r>
              <a:rPr lang="tr-TR" sz="900" dirty="0" smtClean="0">
                <a:solidFill>
                  <a:schemeClr val="bg1"/>
                </a:solidFill>
              </a:rPr>
              <a:t>havalandırma </a:t>
            </a:r>
            <a:r>
              <a:rPr lang="tr-TR" sz="900" dirty="0">
                <a:solidFill>
                  <a:schemeClr val="bg1"/>
                </a:solidFill>
              </a:rPr>
              <a:t>amacıyla açılan kuyular aynı zamanda arama kurtarma faaliyetlerinde alternatif kaçış yolu olarak kullanılmaktadır.  </a:t>
            </a:r>
          </a:p>
        </p:txBody>
      </p:sp>
      <p:pic>
        <p:nvPicPr>
          <p:cNvPr id="18" name="Resim 17" descr="metin içeren bir resim&#10;&#10;Açıklama otomatik olarak oluşturuldu">
            <a:extLst>
              <a:ext uri="{FF2B5EF4-FFF2-40B4-BE49-F238E27FC236}">
                <a16:creationId xmlns:a16="http://schemas.microsoft.com/office/drawing/2014/main" id="{44742FFF-4489-AC1F-7604-847948876F33}"/>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12260" r="11957"/>
          <a:stretch/>
        </p:blipFill>
        <p:spPr>
          <a:xfrm>
            <a:off x="334370" y="8188657"/>
            <a:ext cx="2081283" cy="1220865"/>
          </a:xfrm>
          <a:prstGeom prst="rect">
            <a:avLst/>
          </a:prstGeom>
        </p:spPr>
      </p:pic>
      <p:pic>
        <p:nvPicPr>
          <p:cNvPr id="1026" name="Picture 2" descr="To The Rescue - Mines Rescue - Australasian Mine Safety Journal">
            <a:extLst>
              <a:ext uri="{FF2B5EF4-FFF2-40B4-BE49-F238E27FC236}">
                <a16:creationId xmlns:a16="http://schemas.microsoft.com/office/drawing/2014/main" id="{C9C93118-63A4-10ED-68CB-B2907B5AB21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50571" y="7826159"/>
            <a:ext cx="1685809" cy="1450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1135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b="78930"/>
          <a:stretch/>
        </p:blipFill>
        <p:spPr>
          <a:xfrm>
            <a:off x="0" y="13441"/>
            <a:ext cx="6858000" cy="741081"/>
          </a:xfrm>
          <a:prstGeom prst="rect">
            <a:avLst/>
          </a:prstGeom>
        </p:spPr>
      </p:pic>
      <p:sp>
        <p:nvSpPr>
          <p:cNvPr id="10" name="Dikdörtgen 9"/>
          <p:cNvSpPr/>
          <p:nvPr/>
        </p:nvSpPr>
        <p:spPr>
          <a:xfrm>
            <a:off x="5034293" y="1244274"/>
            <a:ext cx="1750193" cy="7843808"/>
          </a:xfrm>
          <a:prstGeom prst="rect">
            <a:avLst/>
          </a:prstGeom>
          <a:solidFill>
            <a:srgbClr val="527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400" b="0"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400">
              <a:solidFill>
                <a:prstClr val="white"/>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400" b="0"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sz="1400" dirty="0">
              <a:solidFill>
                <a:prstClr val="white"/>
              </a:solidFill>
              <a:latin typeface="Calibri" panose="020F0502020204030204"/>
            </a:endParaRPr>
          </a:p>
        </p:txBody>
      </p:sp>
      <p:sp>
        <p:nvSpPr>
          <p:cNvPr id="7" name="Metin kutusu 6"/>
          <p:cNvSpPr txBox="1"/>
          <p:nvPr/>
        </p:nvSpPr>
        <p:spPr>
          <a:xfrm>
            <a:off x="6184921" y="730886"/>
            <a:ext cx="599565" cy="369332"/>
          </a:xfrm>
          <a:prstGeom prst="rect">
            <a:avLst/>
          </a:prstGeom>
          <a:noFill/>
        </p:spPr>
        <p:txBody>
          <a:bodyPr wrap="square" rtlCol="0">
            <a:spAutoFit/>
          </a:bodyPr>
          <a:lstStyle/>
          <a:p>
            <a:pPr algn="ctr"/>
            <a:r>
              <a:rPr lang="tr-TR" sz="900" b="1" dirty="0"/>
              <a:t>Şubat 2023</a:t>
            </a:r>
          </a:p>
        </p:txBody>
      </p:sp>
      <p:pic>
        <p:nvPicPr>
          <p:cNvPr id="8" name="Resi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41" y="9553553"/>
            <a:ext cx="6858000" cy="309716"/>
          </a:xfrm>
          <a:prstGeom prst="rect">
            <a:avLst/>
          </a:prstGeom>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1637" y="1453870"/>
            <a:ext cx="1639688" cy="1060616"/>
          </a:xfrm>
          <a:prstGeom prst="rect">
            <a:avLst/>
          </a:prstGeom>
        </p:spPr>
      </p:pic>
      <p:grpSp>
        <p:nvGrpSpPr>
          <p:cNvPr id="12" name="Grup 11">
            <a:extLst>
              <a:ext uri="{FF2B5EF4-FFF2-40B4-BE49-F238E27FC236}">
                <a16:creationId xmlns:a16="http://schemas.microsoft.com/office/drawing/2014/main" id="{175E1972-E464-4920-BF66-AC2CA7DA8BD9}"/>
              </a:ext>
            </a:extLst>
          </p:cNvPr>
          <p:cNvGrpSpPr/>
          <p:nvPr/>
        </p:nvGrpSpPr>
        <p:grpSpPr>
          <a:xfrm>
            <a:off x="127590" y="712790"/>
            <a:ext cx="6044610" cy="362820"/>
            <a:chOff x="127590" y="712790"/>
            <a:chExt cx="6044610" cy="301997"/>
          </a:xfrm>
          <a:solidFill>
            <a:schemeClr val="accent2"/>
          </a:solidFill>
        </p:grpSpPr>
        <p:sp>
          <p:nvSpPr>
            <p:cNvPr id="19" name="Metin kutusu 18"/>
            <p:cNvSpPr txBox="1"/>
            <p:nvPr/>
          </p:nvSpPr>
          <p:spPr>
            <a:xfrm>
              <a:off x="127590" y="772684"/>
              <a:ext cx="4753993" cy="217754"/>
            </a:xfrm>
            <a:prstGeom prst="rect">
              <a:avLst/>
            </a:prstGeom>
            <a:solidFill>
              <a:srgbClr val="F7941E"/>
            </a:solidFill>
          </p:spPr>
          <p:txBody>
            <a:bodyPr wrap="square" rtlCol="0">
              <a:spAutoFit/>
            </a:bodyPr>
            <a:lstStyle>
              <a:defPPr>
                <a:defRPr lang="tr-TR"/>
              </a:defPPr>
              <a:lvl1pPr>
                <a:defRPr sz="1400"/>
              </a:lvl1pPr>
            </a:lstStyle>
            <a:p>
              <a:r>
                <a:rPr lang="tr-TR" sz="1100" b="1" i="1" dirty="0">
                  <a:solidFill>
                    <a:schemeClr val="bg1">
                      <a:lumMod val="95000"/>
                    </a:schemeClr>
                  </a:solidFill>
                </a:rPr>
                <a:t>Yeraltı Madencilik Faaliyetlerinde Arama Kurtarma</a:t>
              </a:r>
              <a:endParaRPr lang="en-GB" sz="1100" b="1" i="1" dirty="0">
                <a:solidFill>
                  <a:schemeClr val="bg1">
                    <a:lumMod val="95000"/>
                  </a:schemeClr>
                </a:solidFill>
              </a:endParaRPr>
            </a:p>
          </p:txBody>
        </p:sp>
        <p:pic>
          <p:nvPicPr>
            <p:cNvPr id="11" name="Resim 10">
              <a:extLst>
                <a:ext uri="{FF2B5EF4-FFF2-40B4-BE49-F238E27FC236}">
                  <a16:creationId xmlns:a16="http://schemas.microsoft.com/office/drawing/2014/main" id="{D9F011BC-1112-4D63-B1C2-1E64D6C77882}"/>
                </a:ext>
              </a:extLst>
            </p:cNvPr>
            <p:cNvPicPr>
              <a:picLocks noChangeAspect="1"/>
            </p:cNvPicPr>
            <p:nvPr/>
          </p:nvPicPr>
          <p:blipFill rotWithShape="1">
            <a:blip r:embed="rId5"/>
            <a:srcRect b="8532"/>
            <a:stretch/>
          </p:blipFill>
          <p:spPr>
            <a:xfrm>
              <a:off x="4669781" y="712790"/>
              <a:ext cx="1502419" cy="301997"/>
            </a:xfrm>
            <a:prstGeom prst="rect">
              <a:avLst/>
            </a:prstGeom>
            <a:noFill/>
          </p:spPr>
        </p:pic>
      </p:grpSp>
      <p:sp>
        <p:nvSpPr>
          <p:cNvPr id="5" name="Metin kutusu 4">
            <a:extLst>
              <a:ext uri="{FF2B5EF4-FFF2-40B4-BE49-F238E27FC236}">
                <a16:creationId xmlns:a16="http://schemas.microsoft.com/office/drawing/2014/main" id="{55687AFD-C0FB-C1B5-0F1B-1E359032F61E}"/>
              </a:ext>
            </a:extLst>
          </p:cNvPr>
          <p:cNvSpPr txBox="1"/>
          <p:nvPr/>
        </p:nvSpPr>
        <p:spPr>
          <a:xfrm>
            <a:off x="198711" y="1244274"/>
            <a:ext cx="4611749" cy="7986802"/>
          </a:xfrm>
          <a:prstGeom prst="rect">
            <a:avLst/>
          </a:prstGeom>
          <a:noFill/>
        </p:spPr>
        <p:txBody>
          <a:bodyPr wrap="square" rtlCol="0">
            <a:spAutoFit/>
          </a:bodyPr>
          <a:lstStyle/>
          <a:p>
            <a:pPr algn="just"/>
            <a:r>
              <a:rPr lang="tr-TR" sz="900" dirty="0"/>
              <a:t>     </a:t>
            </a:r>
            <a:r>
              <a:rPr lang="tr-TR" sz="900" b="0" i="0" dirty="0">
                <a:effectLst/>
              </a:rPr>
              <a:t>Yeraltında arama kurtarma, genellikle patlama, yangın, doğal afetler veya göçük gibi nedenlerle mahsur kalmış insanların kurtarılması için yapılan bir eylemdir.</a:t>
            </a:r>
          </a:p>
          <a:p>
            <a:pPr algn="just"/>
            <a:r>
              <a:rPr lang="tr-TR" sz="900" dirty="0"/>
              <a:t>    </a:t>
            </a:r>
            <a:r>
              <a:rPr lang="tr-TR" sz="900" b="0" i="0" dirty="0">
                <a:effectLst/>
              </a:rPr>
              <a:t> Bu tür olaylarda, arama kurtarma ekipleri genellikle özel ekipmanlar kullanarak mahsur kalan kişileri bulmaya çalışırlar. Bu ekipmanlar arasında, termal kameralar, sondaj ekipmanları, </a:t>
            </a:r>
            <a:r>
              <a:rPr lang="tr-TR" sz="900" dirty="0"/>
              <a:t>portatif tahkimat sistemleri </a:t>
            </a:r>
            <a:r>
              <a:rPr lang="tr-TR" sz="900" b="0" i="0" dirty="0">
                <a:effectLst/>
              </a:rPr>
              <a:t>ve hava kaynaklarından gelen oksijen tedarik cihazları yer alabilir.</a:t>
            </a:r>
          </a:p>
          <a:p>
            <a:pPr algn="just"/>
            <a:r>
              <a:rPr lang="tr-TR" sz="900" dirty="0"/>
              <a:t>     </a:t>
            </a:r>
            <a:r>
              <a:rPr lang="tr-TR" sz="900" b="0" i="0" dirty="0">
                <a:effectLst/>
              </a:rPr>
              <a:t>Arama kurtarma ekipleri ayrıca, olay yerindeki güvenlik risklerini değerlendirerek kurtarma işlemlerinin nasıl yapılacağına karar verirler. Bu riskler arasında göçük, gaz sızıntısı veya patlayıcı madde varlığı gibi faktörler yer alabilir.</a:t>
            </a:r>
          </a:p>
          <a:p>
            <a:pPr algn="just"/>
            <a:r>
              <a:rPr lang="tr-TR" sz="900" dirty="0"/>
              <a:t>   </a:t>
            </a:r>
            <a:r>
              <a:rPr lang="tr-TR" sz="900" b="0" i="0" dirty="0">
                <a:effectLst/>
              </a:rPr>
              <a:t> Yeraltında arama kurtarma işlemleri genellikle çok zorlu ve tehlikeli olduğundan, bu tür durumlarda eğitimli ve deneyimli arama kurtarma ekiplerinin görevlendirilmesi önemlidir.</a:t>
            </a:r>
          </a:p>
          <a:p>
            <a:pPr algn="just"/>
            <a:r>
              <a:rPr lang="tr-TR" sz="900" dirty="0"/>
              <a:t>     Acil durumu meydana getiren olayın büyüklüğüne göre; arama kurtarma faaliyetlerinin geniş kapsamlı ve organize yürütülmesi için </a:t>
            </a:r>
            <a:r>
              <a:rPr lang="tr-TR" sz="900" dirty="0" smtClean="0"/>
              <a:t>AFAD, belediye </a:t>
            </a:r>
            <a:r>
              <a:rPr lang="tr-TR" sz="900" dirty="0"/>
              <a:t>i</a:t>
            </a:r>
            <a:r>
              <a:rPr lang="tr-TR" sz="900" dirty="0" smtClean="0"/>
              <a:t>tfaiye </a:t>
            </a:r>
            <a:r>
              <a:rPr lang="tr-TR" sz="900" dirty="0"/>
              <a:t>t</a:t>
            </a:r>
            <a:r>
              <a:rPr lang="tr-TR" sz="900" dirty="0" smtClean="0"/>
              <a:t>eşkilatı ve </a:t>
            </a:r>
            <a:r>
              <a:rPr lang="tr-TR" sz="900" dirty="0"/>
              <a:t>ilgili diğer yerel yönetimlerle acil duruma dair süreçler istişare edilmeli ve her kurumun farklı branşlardaki operasyonel kabiliyetlerinden faydalanılmalıdır.</a:t>
            </a:r>
            <a:endParaRPr lang="tr-TR" sz="900" b="0" i="0" dirty="0">
              <a:effectLst/>
            </a:endParaRPr>
          </a:p>
          <a:p>
            <a:pPr algn="just"/>
            <a:r>
              <a:rPr lang="tr-TR" sz="900" dirty="0"/>
              <a:t>     Yeraltı maden faaliyetlerinin yürütüldüğü işletmelerde (Çok tehlikeli sınıfta yer alan işyerlerinde) işveren; söndürme, kurtarma ve koruma ekiplerinin her biri için her 30 çalışana kadar uygun donanıma sahip ve özel eğitimli en az birer çalışanı destek elemanı olarak görevlendirir. Görevlendirme yapılırken 30 ve katları, dâhil edilir.</a:t>
            </a:r>
          </a:p>
          <a:p>
            <a:pPr algn="just"/>
            <a:r>
              <a:rPr lang="tr-TR" sz="900" dirty="0"/>
              <a:t>      İşyerlerinde Acil Durumlar Hakkında Yönetmeliğin 11 inci maddesinin birinci fıkrası kapsamında görevlendirilen destek elemanı sayısının </a:t>
            </a:r>
            <a:r>
              <a:rPr lang="tr-TR" sz="900" b="1" i="1" dirty="0"/>
              <a:t>10’ dan az olduğu ocaklarda en az 10 çalışanın konu ile ilgili eğitim alması sağlanır.</a:t>
            </a:r>
          </a:p>
          <a:p>
            <a:pPr algn="just"/>
            <a:endParaRPr lang="tr-TR" sz="900" b="1" i="1" dirty="0"/>
          </a:p>
          <a:p>
            <a:pPr algn="just"/>
            <a:r>
              <a:rPr lang="tr-TR" sz="900" b="0" i="0" dirty="0">
                <a:effectLst/>
              </a:rPr>
              <a:t>     </a:t>
            </a:r>
            <a:r>
              <a:rPr lang="tr-TR" sz="900" b="1" i="1" dirty="0">
                <a:effectLst/>
              </a:rPr>
              <a:t>Arama Kurtarma Ekipmanları </a:t>
            </a:r>
          </a:p>
          <a:p>
            <a:pPr algn="just"/>
            <a:r>
              <a:rPr lang="tr-TR" sz="900" dirty="0"/>
              <a:t>     </a:t>
            </a:r>
            <a:r>
              <a:rPr lang="tr-TR" sz="900" b="0" i="0" dirty="0">
                <a:effectLst/>
              </a:rPr>
              <a:t>Maden arama kurtarma ekipmanları, maden kazaları sırasında mahsur kalmış veya yaralanmış madencilerin kurtarılması için kullanılan özel cihazlardır. Bu ekipmanlar, kurtarma işlemlerinin hızlı ve güvenli bir şekilde gerçekleştirilmesine yardımcı olur.</a:t>
            </a:r>
          </a:p>
          <a:p>
            <a:pPr algn="just"/>
            <a:r>
              <a:rPr lang="tr-TR" sz="900" dirty="0"/>
              <a:t>     </a:t>
            </a:r>
            <a:r>
              <a:rPr lang="tr-TR" sz="900" b="0" i="0" dirty="0">
                <a:effectLst/>
              </a:rPr>
              <a:t>Aşağıda, maden arama kurtarma ekipmanlarından bazılarına ve işlevlerine dair bilgi verilmiştir:</a:t>
            </a:r>
          </a:p>
          <a:p>
            <a:pPr algn="just"/>
            <a:endParaRPr lang="tr-TR" sz="900" b="0" i="0" dirty="0">
              <a:effectLst/>
            </a:endParaRPr>
          </a:p>
          <a:p>
            <a:pPr algn="just">
              <a:buFont typeface="+mj-lt"/>
              <a:buAutoNum type="arabicPeriod"/>
            </a:pPr>
            <a:r>
              <a:rPr lang="tr-TR" sz="900" b="1" i="1" dirty="0">
                <a:effectLst/>
              </a:rPr>
              <a:t>Oksijenli solunum cihazları</a:t>
            </a:r>
            <a:r>
              <a:rPr lang="tr-TR" sz="900" b="0" i="1" dirty="0">
                <a:effectLst/>
              </a:rPr>
              <a:t>:  </a:t>
            </a:r>
            <a:r>
              <a:rPr lang="tr-TR" sz="900" b="0" i="0" dirty="0">
                <a:effectLst/>
              </a:rPr>
              <a:t>Mahsur kalan madencilerin solunumunu sağlamak için kullanılan cihazlardır. Bu cihazlar, havanın yetersiz olduğu yerlerde oksijen tedarik etmek için tasarlanmıştır.</a:t>
            </a:r>
          </a:p>
          <a:p>
            <a:pPr algn="just">
              <a:buFont typeface="+mj-lt"/>
              <a:buAutoNum type="arabicPeriod"/>
            </a:pPr>
            <a:r>
              <a:rPr lang="tr-TR" sz="900" b="1" i="1" dirty="0"/>
              <a:t>Kapalı Devre Solunum Cihazları </a:t>
            </a:r>
            <a:r>
              <a:rPr lang="tr-TR" sz="900" dirty="0"/>
              <a:t>Kendi oksijen kaynağına sahip, gazlı ortamlarda müdahale etmeye imkan sağlayan ekipmanlardır. İçerdiği kimyasallar aracılığıyla karbonmonoksiti </a:t>
            </a:r>
            <a:r>
              <a:rPr lang="tr-TR" sz="900" dirty="0" err="1"/>
              <a:t>absorbe</a:t>
            </a:r>
            <a:r>
              <a:rPr lang="tr-TR" sz="900" dirty="0"/>
              <a:t> ederken oksijen tüpü ile temiz havanın kullanıcıya verilmesine olanak sağlar. Tehlikeli gazların bulunduğu, müdahale gerektiren acil durumların oluştuğu ortamlarda eğitimli maden kurtarma/tahlisiye tim üyeleri tarafından kullanılır. </a:t>
            </a:r>
            <a:endParaRPr lang="tr-TR" sz="900" b="0" i="0" dirty="0">
              <a:effectLst/>
            </a:endParaRPr>
          </a:p>
          <a:p>
            <a:pPr algn="just">
              <a:buFont typeface="+mj-lt"/>
              <a:buAutoNum type="arabicPeriod"/>
            </a:pPr>
            <a:r>
              <a:rPr lang="tr-TR" sz="900" b="1" i="1" dirty="0">
                <a:effectLst/>
              </a:rPr>
              <a:t>Gaz ölçüm cihazları</a:t>
            </a:r>
            <a:r>
              <a:rPr lang="tr-TR" sz="900" b="0" i="1" dirty="0">
                <a:effectLst/>
              </a:rPr>
              <a:t>: </a:t>
            </a:r>
            <a:r>
              <a:rPr lang="tr-TR" sz="900" b="0" i="0" dirty="0">
                <a:effectLst/>
              </a:rPr>
              <a:t>Maden kazalarında sıklıkla gaz sızıntıları ve zehirli gazların ortaya çıkması nedeniyle kullanılır. </a:t>
            </a:r>
            <a:r>
              <a:rPr lang="tr-TR" sz="900" dirty="0"/>
              <a:t>Bu cihazlar, havadaki gaz miktarını ölçerek zararlı gazların varlığı ve ortamdaki oksijen seviyesi hakkında bilgi verir.</a:t>
            </a:r>
            <a:endParaRPr lang="tr-TR" sz="900" b="0" i="0" dirty="0">
              <a:effectLst/>
            </a:endParaRPr>
          </a:p>
          <a:p>
            <a:pPr algn="just">
              <a:buFont typeface="+mj-lt"/>
              <a:buAutoNum type="arabicPeriod"/>
            </a:pPr>
            <a:r>
              <a:rPr lang="tr-TR" sz="900" b="1" i="1" dirty="0">
                <a:effectLst/>
              </a:rPr>
              <a:t>Kurtarma vinçleri: </a:t>
            </a:r>
            <a:r>
              <a:rPr lang="tr-TR" sz="900" b="0" i="0" dirty="0">
                <a:effectLst/>
              </a:rPr>
              <a:t>Yüksek kazalarda mahsur kalan madencilerin kurtarılmasında kullanılır. Bu vinçler, özel ekipmanları kullanarak yaralı veya mahsur kalan kişileri yukarı çekmek için tasarlanmıştır.</a:t>
            </a:r>
          </a:p>
          <a:p>
            <a:pPr algn="just">
              <a:buFont typeface="+mj-lt"/>
              <a:buAutoNum type="arabicPeriod"/>
            </a:pPr>
            <a:r>
              <a:rPr lang="tr-TR" sz="900" b="1" i="1" dirty="0">
                <a:effectLst/>
              </a:rPr>
              <a:t>Sondaj makineleri: </a:t>
            </a:r>
            <a:r>
              <a:rPr lang="tr-TR" sz="900" b="0" i="0" dirty="0">
                <a:effectLst/>
              </a:rPr>
              <a:t>Mahsur kalan kişilerin bulunamadığı durumlarda, sondaj makineleri kullanılarak yeraltında delikler açılabilir ve mahsur kalan kişilere erişilebilir.</a:t>
            </a:r>
          </a:p>
          <a:p>
            <a:pPr algn="just">
              <a:buFont typeface="+mj-lt"/>
              <a:buAutoNum type="arabicPeriod"/>
            </a:pPr>
            <a:r>
              <a:rPr lang="tr-TR" sz="900" b="1" i="1" dirty="0"/>
              <a:t>Geçici Tahkimat Ekipmanları: </a:t>
            </a:r>
            <a:r>
              <a:rPr lang="tr-TR" sz="900" dirty="0"/>
              <a:t>Yeraltı kurtarma operasyonlarında geçici tahkimat kurulması gereken durumlarda hızlı bir şekilde tahkimat yapılmasına imkan sağlayan ekipmanlardır. Hidrolik hava yastıkları, krikolar, kimyasal dolgular vs. gibi ekipmanlarında bu sınıfta değerlendirilmesi mümkündür. </a:t>
            </a:r>
          </a:p>
          <a:p>
            <a:pPr algn="just">
              <a:buFont typeface="+mj-lt"/>
              <a:buAutoNum type="arabicPeriod"/>
            </a:pPr>
            <a:r>
              <a:rPr lang="tr-TR" altLang="tr-TR" sz="900" b="1" i="1" dirty="0"/>
              <a:t>- Yangınla Mücadele Ekipmanları: </a:t>
            </a:r>
            <a:r>
              <a:rPr lang="tr-TR" sz="900" dirty="0"/>
              <a:t>Yeraltında yangın; ekipman yangını, kömür madeninde kendiliğinden yanma, kimyasal madde yangınları, patlama gibi bir çok farklı nedenden kaynaklanabilir. Bu sebeple yangınla mücadele amaçlı kullanılan ekipmanlar çok fazla çeşitlilik göstermektedir.</a:t>
            </a:r>
          </a:p>
          <a:p>
            <a:pPr algn="just"/>
            <a:r>
              <a:rPr lang="tr-TR" sz="900" dirty="0"/>
              <a:t>     </a:t>
            </a:r>
            <a:r>
              <a:rPr lang="tr-TR" sz="900" b="0" i="0" dirty="0">
                <a:effectLst/>
              </a:rPr>
              <a:t>Yukarıda belirtilen ekipmanlar, maden kazaları sırasında kurtarma ekiplerinin hayati önem taşıyan görevlerinde kullanılır</a:t>
            </a:r>
          </a:p>
          <a:p>
            <a:pPr algn="just"/>
            <a:endParaRPr lang="tr-TR" sz="900" b="0" i="0" dirty="0">
              <a:effectLst/>
            </a:endParaRPr>
          </a:p>
        </p:txBody>
      </p:sp>
      <p:sp>
        <p:nvSpPr>
          <p:cNvPr id="21" name="Rectangle 3">
            <a:extLst>
              <a:ext uri="{FF2B5EF4-FFF2-40B4-BE49-F238E27FC236}">
                <a16:creationId xmlns:a16="http://schemas.microsoft.com/office/drawing/2014/main" id="{2DE11BBC-A6DF-6D07-3C42-027975AD014F}"/>
              </a:ext>
            </a:extLst>
          </p:cNvPr>
          <p:cNvSpPr>
            <a:spLocks noChangeArrowheads="1"/>
          </p:cNvSpPr>
          <p:nvPr/>
        </p:nvSpPr>
        <p:spPr bwMode="auto">
          <a:xfrm>
            <a:off x="4993784" y="6145653"/>
            <a:ext cx="179539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lang="tr-TR" sz="900" dirty="0">
                <a:solidFill>
                  <a:schemeClr val="bg1"/>
                </a:solidFill>
                <a:latin typeface="Times New Roman" panose="02020603050405020304" pitchFamily="18" charset="0"/>
              </a:rPr>
              <a:t>.</a:t>
            </a:r>
            <a:endParaRPr lang="tr-TR" altLang="tr-TR" sz="900" dirty="0">
              <a:solidFill>
                <a:schemeClr val="bg1"/>
              </a:solidFill>
              <a:latin typeface="Times New Roman" panose="02020603050405020304" pitchFamily="18" charset="0"/>
            </a:endParaRPr>
          </a:p>
        </p:txBody>
      </p:sp>
      <p:sp>
        <p:nvSpPr>
          <p:cNvPr id="2" name="Metin kutusu 1">
            <a:extLst>
              <a:ext uri="{FF2B5EF4-FFF2-40B4-BE49-F238E27FC236}">
                <a16:creationId xmlns:a16="http://schemas.microsoft.com/office/drawing/2014/main" id="{F8924C48-814B-BAEA-2819-19ED7C0308E9}"/>
              </a:ext>
            </a:extLst>
          </p:cNvPr>
          <p:cNvSpPr txBox="1"/>
          <p:nvPr/>
        </p:nvSpPr>
        <p:spPr>
          <a:xfrm>
            <a:off x="5068712" y="3819163"/>
            <a:ext cx="1667306" cy="4801314"/>
          </a:xfrm>
          <a:prstGeom prst="rect">
            <a:avLst/>
          </a:prstGeom>
          <a:noFill/>
        </p:spPr>
        <p:txBody>
          <a:bodyPr wrap="square" rtlCol="0">
            <a:spAutoFit/>
          </a:bodyPr>
          <a:lstStyle/>
          <a:p>
            <a:pPr algn="just"/>
            <a:r>
              <a:rPr lang="tr-TR" sz="900" dirty="0">
                <a:solidFill>
                  <a:schemeClr val="bg1"/>
                </a:solidFill>
              </a:rPr>
              <a:t>Kendiliğinden yanan kömürün hava ile temasının kesilmesinde uygulanan yöntemler ;</a:t>
            </a:r>
          </a:p>
          <a:p>
            <a:pPr algn="just"/>
            <a:endParaRPr lang="tr-TR" sz="900" dirty="0">
              <a:solidFill>
                <a:schemeClr val="bg1"/>
              </a:solidFill>
            </a:endParaRPr>
          </a:p>
          <a:p>
            <a:pPr marL="171450" indent="-171450" algn="just">
              <a:buFontTx/>
              <a:buChar char="-"/>
            </a:pPr>
            <a:r>
              <a:rPr lang="tr-TR" sz="900" b="1" i="1" dirty="0">
                <a:solidFill>
                  <a:schemeClr val="bg1"/>
                </a:solidFill>
              </a:rPr>
              <a:t>Yanan kesimin kazılarak uzaklaştırılması: </a:t>
            </a:r>
            <a:r>
              <a:rPr lang="tr-TR" sz="900" dirty="0">
                <a:solidFill>
                  <a:schemeClr val="bg1"/>
                </a:solidFill>
              </a:rPr>
              <a:t>Yanma merkezi tespit edilir ve ulaşılabilir bir bölgede ise yanan kömür kazılır. Kazı işlemi sonucu hava ile temasa açık hale gelen yeni kömür yüzeyleri sızdırmaz bir şekilde sıvanır. Yanan kömür ise su/köpük ile soğutulur ve üzeri taş tozu/lateks ile kaplanarak en kısa yoldan ocak dışına çıkarılır. </a:t>
            </a:r>
          </a:p>
          <a:p>
            <a:pPr marL="171450" indent="-171450" algn="just">
              <a:buFontTx/>
              <a:buChar char="-"/>
            </a:pPr>
            <a:r>
              <a:rPr lang="tr-TR" sz="900" b="1" i="1" dirty="0">
                <a:solidFill>
                  <a:schemeClr val="bg1"/>
                </a:solidFill>
              </a:rPr>
              <a:t>Yanan kesimin izole edilmesi: </a:t>
            </a:r>
            <a:r>
              <a:rPr lang="tr-TR" sz="900" dirty="0">
                <a:solidFill>
                  <a:schemeClr val="bg1"/>
                </a:solidFill>
              </a:rPr>
              <a:t>Kendiliğinden yanan kömürün hava ile etkileşimi kesilerek yanma olayı durdurulabilir. </a:t>
            </a:r>
          </a:p>
          <a:p>
            <a:pPr marL="171450" indent="-171450" algn="just">
              <a:buFontTx/>
              <a:buChar char="-"/>
            </a:pPr>
            <a:endParaRPr lang="tr-TR" sz="900" dirty="0">
              <a:solidFill>
                <a:schemeClr val="bg1"/>
              </a:solidFill>
            </a:endParaRPr>
          </a:p>
          <a:p>
            <a:pPr marL="171450" indent="-171450" algn="just">
              <a:buFontTx/>
              <a:buChar char="-"/>
            </a:pPr>
            <a:r>
              <a:rPr lang="tr-TR" sz="900" b="1" i="1" dirty="0">
                <a:solidFill>
                  <a:schemeClr val="bg1"/>
                </a:solidFill>
              </a:rPr>
              <a:t>İnert gazların kullanılması: </a:t>
            </a:r>
            <a:r>
              <a:rPr lang="tr-TR" sz="900" dirty="0">
                <a:solidFill>
                  <a:schemeClr val="bg1"/>
                </a:solidFill>
              </a:rPr>
              <a:t>Ocak yangınları inert bir gaz kullanılarak söndürülebilir. Azot, karbondioksit veya yanma gazlarından biri yanma ortamına enjekte edilir. Böylece, yangın sahasındaki oksijen oranı düşürülerek yanmanın önüne geçilir.</a:t>
            </a:r>
          </a:p>
        </p:txBody>
      </p:sp>
      <p:pic>
        <p:nvPicPr>
          <p:cNvPr id="13" name="Resim 12">
            <a:extLst>
              <a:ext uri="{FF2B5EF4-FFF2-40B4-BE49-F238E27FC236}">
                <a16:creationId xmlns:a16="http://schemas.microsoft.com/office/drawing/2014/main" id="{6A790FB9-57B3-128D-85EF-FF8C373F318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44016" y="2526502"/>
            <a:ext cx="1694927" cy="1233845"/>
          </a:xfrm>
          <a:prstGeom prst="rect">
            <a:avLst/>
          </a:prstGeom>
        </p:spPr>
      </p:pic>
    </p:spTree>
    <p:extLst>
      <p:ext uri="{BB962C8B-B14F-4D97-AF65-F5344CB8AC3E}">
        <p14:creationId xmlns:p14="http://schemas.microsoft.com/office/powerpoint/2010/main" val="858220959"/>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4982</TotalTime>
  <Words>896</Words>
  <Application>Microsoft Office PowerPoint</Application>
  <PresentationFormat>A4 Kağıt (210x297 mm)</PresentationFormat>
  <Paragraphs>57</Paragraphs>
  <Slides>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vt:i4>
      </vt:variant>
    </vt:vector>
  </HeadingPairs>
  <TitlesOfParts>
    <vt:vector size="8" baseType="lpstr">
      <vt:lpstr>Arial</vt:lpstr>
      <vt:lpstr>Calibri</vt:lpstr>
      <vt:lpstr>Calibri Light</vt:lpstr>
      <vt:lpstr>Times New Roman</vt:lpstr>
      <vt:lpstr>Wingdings</vt:lpstr>
      <vt:lpstr>Office Teması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Teknik Bülten;</dc:title>
  <dc:creator>Yakup Mükellef</dc:creator>
  <cp:lastModifiedBy>Esra Akbaş</cp:lastModifiedBy>
  <cp:revision>171</cp:revision>
  <cp:lastPrinted>2022-09-02T12:23:28Z</cp:lastPrinted>
  <dcterms:created xsi:type="dcterms:W3CDTF">2021-11-08T13:05:12Z</dcterms:created>
  <dcterms:modified xsi:type="dcterms:W3CDTF">2023-05-03T11:23:17Z</dcterms:modified>
</cp:coreProperties>
</file>